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289" r:id="rId3"/>
    <p:sldId id="290" r:id="rId4"/>
    <p:sldId id="287" r:id="rId5"/>
    <p:sldId id="281" r:id="rId6"/>
    <p:sldId id="309" r:id="rId7"/>
    <p:sldId id="275" r:id="rId8"/>
    <p:sldId id="313" r:id="rId9"/>
    <p:sldId id="314" r:id="rId10"/>
    <p:sldId id="310" r:id="rId11"/>
    <p:sldId id="285" r:id="rId12"/>
    <p:sldId id="316" r:id="rId13"/>
    <p:sldId id="315" r:id="rId14"/>
    <p:sldId id="317" r:id="rId15"/>
    <p:sldId id="297" r:id="rId16"/>
    <p:sldId id="318" r:id="rId17"/>
    <p:sldId id="298" r:id="rId18"/>
    <p:sldId id="301" r:id="rId19"/>
    <p:sldId id="299" r:id="rId20"/>
    <p:sldId id="293" r:id="rId21"/>
    <p:sldId id="305" r:id="rId22"/>
    <p:sldId id="270" r:id="rId23"/>
    <p:sldId id="271" r:id="rId24"/>
    <p:sldId id="272" r:id="rId25"/>
    <p:sldId id="273" r:id="rId26"/>
    <p:sldId id="274" r:id="rId27"/>
    <p:sldId id="306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9E19B-E923-4DFA-AAA8-0E0CE693809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8F14A-1C6C-4F9B-91EF-1AEB929E1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69B4-1807-420F-B9A2-10881E3B2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A1238-A8EB-4ACC-9982-C21FCE35A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C550-0CF4-4061-987D-7F65FBDC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E611-8C8A-4400-AAE8-A1428D7C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C99DF-2B83-4A94-9CB6-1DF5AC81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3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A9F6-063E-4AC0-8709-637722B8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B2838-BB57-4883-9A6D-CA10F9317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EFADE-9524-4C83-91F8-C824EDC4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3FAFB-C6A2-436F-A027-47987991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9DF40-CEA6-4D34-A58A-0BB2D129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1B198-3A47-45F6-B39B-ABD958FA5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2652F-2EF1-4DE9-AF1B-A8DE879CF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A1660-39CC-4323-9E1F-79B2B96B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464DF-EB03-4678-9789-785789C0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4C7EB-D9AA-4801-95DE-461DD19B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0806-6F1E-47F5-AFD1-36120FCA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4A98-A994-40A7-912B-1AB8EE9F2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F5D69-FCE4-4F42-BAD8-A7FE27C3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C74E2-CD1B-4B1F-A607-A6417ED7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3FD2F-DA8C-4DF8-86FF-EC0D2995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C4A9-4FD5-460F-B893-54EFD3D4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574A-EEF6-4E4A-AEE6-5A0C6E94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502D-F140-4246-AF78-E539A4B1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F85DC-4F8B-4550-8340-23D99811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59DA-CE7C-4018-9F65-2F502D26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9908-769B-4C51-AA0C-438C8716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2DEB-0B8C-479E-9974-B1DDFEAA1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49D2B-7517-44D6-93C1-E0C166DD8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A021E-78B5-4168-98E9-80B5291B2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F9C5A-5133-4899-9CB2-D6EEE9B7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72A6A-9184-4FA9-A2DB-A1F465BC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4961-683E-4091-AAAE-4F0FB82C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1889A-779A-4924-9DB6-A4C9D89AE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2545A-3BB5-4613-BCF9-EB9C2A1AA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46C68-E29F-4366-8B29-E070199F1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3606E-7A9A-40D1-9374-E9E3B23B9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EA85D-6BB0-4BC1-A4D2-10047A4B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9FB9E0-6102-43CA-9652-2EDFBA3B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BC0C-4E20-4EC6-9E03-4CB64755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A178-7236-44EE-B9E8-65363868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403FA-13AB-40A0-BD5B-29342701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3D508-672B-4FB8-8C45-D387BF69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C6929-34D1-4CFC-8EDA-0853160D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99A05-1974-472B-80C6-2B1B5B15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62917-586C-444B-8845-1E659A42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6CB06-D30B-4DAA-9520-C12190FF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9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8F7A-A0FF-47E1-A489-9BB2E6A3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519A-8D2B-44E5-8740-9EC0D054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BA782-4718-4EF8-8129-2EC36D683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6BCAC-A65D-4C33-BCDC-AC2A544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50A28-086F-4A61-8A8D-8D9E6E6A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2115-6D0A-45DE-B7FF-A5CF7A00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B4CD-2603-4AF1-B5EE-45CB219B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E01DF-8C08-405C-9212-3F2E22427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1F663-6846-40BC-8C81-61173B31C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674D7-CAF9-492D-A61C-52111691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32227-5D7B-4185-B696-D2DB7FB4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613C5-F911-4159-8A9A-4709FE92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7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7CE81-A536-4481-A15B-E0E76E84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0A500-BCC9-4DDE-BF5E-0FA3017C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C6245-2344-4794-8FDC-83635037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2A93-2808-4174-9258-657E053BC67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48D91-CD01-41A3-B982-65C28FEC9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6FDD6-7E45-428A-BC8F-5D8E7DBDE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58F9-9572-4F93-8823-B505DF61E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áº¿t quáº£ hÃ¬nh áº£nh cho ná»n ppt Äáº¹p">
            <a:extLst>
              <a:ext uri="{FF2B5EF4-FFF2-40B4-BE49-F238E27FC236}">
                <a16:creationId xmlns:a16="http://schemas.microsoft.com/office/drawing/2014/main" id="{7AD1A834-5D5E-4180-A0A3-735BF0B3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685A7-4FD0-46A5-8D36-3CC5AB411804}"/>
              </a:ext>
            </a:extLst>
          </p:cNvPr>
          <p:cNvSpPr txBox="1"/>
          <p:nvPr/>
        </p:nvSpPr>
        <p:spPr>
          <a:xfrm>
            <a:off x="0" y="1428452"/>
            <a:ext cx="935884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9: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CẤU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 VÀ TÍNH CHẤT CỦA CƠ</a:t>
            </a:r>
          </a:p>
        </p:txBody>
      </p:sp>
    </p:spTree>
    <p:extLst>
      <p:ext uri="{BB962C8B-B14F-4D97-AF65-F5344CB8AC3E}">
        <p14:creationId xmlns:p14="http://schemas.microsoft.com/office/powerpoint/2010/main" val="17613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F8082-FAAF-43D7-9762-649E038E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1" y="2522482"/>
            <a:ext cx="4225159" cy="4225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E66B49-F607-487B-A8FC-F1D1A5104ED3}"/>
              </a:ext>
            </a:extLst>
          </p:cNvPr>
          <p:cNvSpPr txBox="1"/>
          <p:nvPr/>
        </p:nvSpPr>
        <p:spPr>
          <a:xfrm>
            <a:off x="1242601" y="200372"/>
            <a:ext cx="1137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err="1"/>
              <a:t>Tiết</a:t>
            </a:r>
            <a:r>
              <a:rPr lang="en-US" sz="3200" b="1" i="1" u="sng" dirty="0"/>
              <a:t>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22A4E-0E70-43C7-9421-1BCDE137DB5E}"/>
              </a:ext>
            </a:extLst>
          </p:cNvPr>
          <p:cNvSpPr txBox="1"/>
          <p:nvPr/>
        </p:nvSpPr>
        <p:spPr>
          <a:xfrm>
            <a:off x="2468836" y="264754"/>
            <a:ext cx="602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CẤU TẠO VÀ TÍNH CHẤT CỦA CƠ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48296-B345-4869-8E35-5AC178BB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6" y="185131"/>
            <a:ext cx="1000125" cy="76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A47BB9-087D-44CC-A3F4-2A0A5D4A4642}"/>
              </a:ext>
            </a:extLst>
          </p:cNvPr>
          <p:cNvSpPr/>
          <p:nvPr/>
        </p:nvSpPr>
        <p:spPr>
          <a:xfrm>
            <a:off x="200063" y="1514748"/>
            <a:ext cx="446028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spc="8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Bắp cơ gồm nhiều bó cơ, bó cơ gồm nhiều sợi cơ (tế bào cơ).</a:t>
            </a:r>
          </a:p>
          <a:p>
            <a:pPr algn="just"/>
            <a:r>
              <a:rPr lang="en-US" sz="2400" spc="8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Sợi cơ gồm tơ cơ, tơ cơ có 2 loại là tơ cơ mảnh và tơ cơ dày xếp xen kẽ nhau.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76C96-CA92-407B-8C15-EDB3DA9F84C8}"/>
              </a:ext>
            </a:extLst>
          </p:cNvPr>
          <p:cNvSpPr/>
          <p:nvPr/>
        </p:nvSpPr>
        <p:spPr>
          <a:xfrm>
            <a:off x="292460" y="1078921"/>
            <a:ext cx="407868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bắp cơ và tế bào cơ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027CA-F471-4009-B2CA-6B4D444196E6}"/>
              </a:ext>
            </a:extLst>
          </p:cNvPr>
          <p:cNvSpPr txBox="1"/>
          <p:nvPr/>
        </p:nvSpPr>
        <p:spPr>
          <a:xfrm>
            <a:off x="150078" y="3678371"/>
            <a:ext cx="4460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II.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92CF18-E884-4B2B-A6C6-99132919C7FD}"/>
              </a:ext>
            </a:extLst>
          </p:cNvPr>
          <p:cNvGrpSpPr/>
          <p:nvPr/>
        </p:nvGrpSpPr>
        <p:grpSpPr>
          <a:xfrm>
            <a:off x="4572000" y="798134"/>
            <a:ext cx="4572000" cy="3363123"/>
            <a:chOff x="248194" y="-1"/>
            <a:chExt cx="8644535" cy="7084269"/>
          </a:xfrm>
        </p:grpSpPr>
        <p:pic>
          <p:nvPicPr>
            <p:cNvPr id="18" name="Picture 2" descr="HÃ¬nh áº£nh cÃ³ liÃªn quan">
              <a:extLst>
                <a:ext uri="{FF2B5EF4-FFF2-40B4-BE49-F238E27FC236}">
                  <a16:creationId xmlns:a16="http://schemas.microsoft.com/office/drawing/2014/main" id="{B1B4F25B-857B-4250-AB86-940C5A828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4" y="-1"/>
              <a:ext cx="8644535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5C907-4F3E-4196-AF51-A1A886EB1058}"/>
                </a:ext>
              </a:extLst>
            </p:cNvPr>
            <p:cNvSpPr txBox="1"/>
            <p:nvPr/>
          </p:nvSpPr>
          <p:spPr>
            <a:xfrm>
              <a:off x="2099151" y="6209040"/>
              <a:ext cx="5009221" cy="8752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sự co cơ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01C3A0-8305-4082-B015-334E65F2A752}"/>
                </a:ext>
              </a:extLst>
            </p:cNvPr>
            <p:cNvSpPr txBox="1"/>
            <p:nvPr/>
          </p:nvSpPr>
          <p:spPr>
            <a:xfrm>
              <a:off x="3761880" y="2091183"/>
              <a:ext cx="1956357" cy="11669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0070C0"/>
                  </a:solidFill>
                </a:rPr>
                <a:t>Dây thần kinh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E5945D-C33D-4560-B9EE-558FCE4CDBC0}"/>
                </a:ext>
              </a:extLst>
            </p:cNvPr>
            <p:cNvSpPr txBox="1"/>
            <p:nvPr/>
          </p:nvSpPr>
          <p:spPr>
            <a:xfrm>
              <a:off x="6596614" y="2950885"/>
              <a:ext cx="1060999" cy="15559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Cơ cẳng chân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1C843A-55B9-4172-B267-5C4283E66BC6}"/>
                </a:ext>
              </a:extLst>
            </p:cNvPr>
            <p:cNvSpPr txBox="1"/>
            <p:nvPr/>
          </p:nvSpPr>
          <p:spPr>
            <a:xfrm>
              <a:off x="3650847" y="5163472"/>
              <a:ext cx="2178425" cy="680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0070C0"/>
                  </a:solidFill>
                </a:rPr>
                <a:t>Cần ghi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AE23D1-5B02-44CF-8587-9BE5FF203143}"/>
                </a:ext>
              </a:extLst>
            </p:cNvPr>
            <p:cNvSpPr txBox="1"/>
            <p:nvPr/>
          </p:nvSpPr>
          <p:spPr>
            <a:xfrm>
              <a:off x="7108372" y="5347941"/>
              <a:ext cx="1406087" cy="11669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0070C0"/>
                  </a:solidFill>
                </a:rPr>
                <a:t>Đối trọng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7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 build="p"/>
      <p:bldP spid="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07" y="654050"/>
            <a:ext cx="4031329" cy="30595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848" y="857250"/>
            <a:ext cx="4297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Ngồi trên ghế để thỏng chân xuống, lấy búa y tế (búa cao su)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vào gân xương bánh chè.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hiện tượng xảy ra.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Giải thích cơ chế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co cơ.</a:t>
            </a:r>
          </a:p>
        </p:txBody>
      </p:sp>
    </p:spTree>
    <p:extLst>
      <p:ext uri="{BB962C8B-B14F-4D97-AF65-F5344CB8AC3E}">
        <p14:creationId xmlns:p14="http://schemas.microsoft.com/office/powerpoint/2010/main" val="36579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7" y="410600"/>
            <a:ext cx="7338379" cy="4187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250" y="4598033"/>
            <a:ext cx="8615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búa cao su gõ nhẹ vào xương bánh chè là kích thích vào cơ quan thụ cảm làm phát sinh 1 xung thần kinh truyền theo dây thần kinh hướng tâm về tủy sống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tủy sống phát đi xung thần kinh truyền theo dây thần kinh li tâm tới cơ đùi làm cơ đùi co kéo cẳng chân lên phía trước.</a:t>
            </a:r>
          </a:p>
        </p:txBody>
      </p:sp>
    </p:spTree>
    <p:extLst>
      <p:ext uri="{BB962C8B-B14F-4D97-AF65-F5344CB8AC3E}">
        <p14:creationId xmlns:p14="http://schemas.microsoft.com/office/powerpoint/2010/main" val="11759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4" y="787943"/>
            <a:ext cx="7258550" cy="48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412718"/>
            <a:ext cx="6139543" cy="57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1" y="369175"/>
            <a:ext cx="3974212" cy="503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0660" y="5651877"/>
            <a:ext cx="213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co cơ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24" y="4876094"/>
            <a:ext cx="45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cơ chế co cơ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48" y="129837"/>
            <a:ext cx="4679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vị trí tơ cơ dày khi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09" y="2881232"/>
            <a:ext cx="4789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sự thay đổi chiều dài của đĩa sáng và đĩa  tối. Giải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48" y="1443374"/>
            <a:ext cx="408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tơ cơ dày lồng vào trong tơ cơ mảnh.</a:t>
            </a:r>
          </a:p>
        </p:txBody>
      </p:sp>
    </p:spTree>
    <p:extLst>
      <p:ext uri="{BB962C8B-B14F-4D97-AF65-F5344CB8AC3E}">
        <p14:creationId xmlns:p14="http://schemas.microsoft.com/office/powerpoint/2010/main" val="540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1" y="369175"/>
            <a:ext cx="3974212" cy="503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4603" y="5587165"/>
            <a:ext cx="213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co cơ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118" y="4042691"/>
            <a:ext cx="450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cơ chế co cơ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118" y="4940834"/>
            <a:ext cx="4079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tơ cơ mảnh xuyên sâu vào vùng phân bố của tơ cơ dày làm tế bào cơ ngắn lại.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756" y="369175"/>
            <a:ext cx="4789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sự thay đổi chiều dài của đĩa sáng và đĩa  tối. Giải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118" y="2205933"/>
            <a:ext cx="4415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đĩa sáng ngắn lại, đĩa tối không thay đổi vì chỉ có tơ cơ mảnh trượt.</a:t>
            </a:r>
          </a:p>
        </p:txBody>
      </p:sp>
    </p:spTree>
    <p:extLst>
      <p:ext uri="{BB962C8B-B14F-4D97-AF65-F5344CB8AC3E}">
        <p14:creationId xmlns:p14="http://schemas.microsoft.com/office/powerpoint/2010/main" val="41037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F8082-FAAF-43D7-9762-649E038E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1" y="1266446"/>
            <a:ext cx="4225159" cy="5481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48296-B345-4869-8E35-5AC178BB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61" y="504445"/>
            <a:ext cx="1000125" cy="76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3027CA-F471-4009-B2CA-6B4D444196E6}"/>
              </a:ext>
            </a:extLst>
          </p:cNvPr>
          <p:cNvSpPr txBox="1"/>
          <p:nvPr/>
        </p:nvSpPr>
        <p:spPr>
          <a:xfrm>
            <a:off x="286019" y="731970"/>
            <a:ext cx="44602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cÆ¡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78" y="2517856"/>
            <a:ext cx="5613763" cy="22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3091" y="4796538"/>
            <a:ext cx="68113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hãy cho biết sự co cơ có tác dụng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091" y="5658312"/>
            <a:ext cx="73396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spc="8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cơ co làm xương cử động dẫn tới sự vận động của cơ thể.</a:t>
            </a:r>
            <a:endParaRPr lang="en-US" sz="25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" y="503320"/>
            <a:ext cx="4271963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64" y="1156930"/>
            <a:ext cx="7194109" cy="37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6257" y="4883876"/>
            <a:ext cx="73514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3333CC"/>
                </a:solidFill>
                <a:latin typeface="+mj-lt"/>
              </a:rPr>
              <a:t>Cơ 2 đầu là cơ gấp phía trước xương cánh tay, khi cơ này quay kéo xương trụ và xương quay lên làm tay co lại, đồng thời  cơ ba đầu ở phía sau xương cánh tay dãn ra.</a:t>
            </a:r>
            <a:endParaRPr lang="en-US" sz="26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806" y="313868"/>
            <a:ext cx="8601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latin typeface="+mj-lt"/>
              </a:rPr>
              <a:t>Thử phân tích sự phối hợp hoạt động co, dãn giữa hai đầu (cơ gấp) và cơ ba đầu (cơ duỗi) ở cánh tay.</a:t>
            </a:r>
          </a:p>
        </p:txBody>
      </p:sp>
    </p:spTree>
    <p:extLst>
      <p:ext uri="{BB962C8B-B14F-4D97-AF65-F5344CB8AC3E}">
        <p14:creationId xmlns:p14="http://schemas.microsoft.com/office/powerpoint/2010/main" val="39029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bá» xÆ°Æ¡ng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84" y="857250"/>
            <a:ext cx="672941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48296-B345-4869-8E35-5AC178BB1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76" y="374978"/>
            <a:ext cx="1000125" cy="76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45D894-2348-49A8-9E84-1C9B3A6D0F1A}"/>
              </a:ext>
            </a:extLst>
          </p:cNvPr>
          <p:cNvSpPr txBox="1"/>
          <p:nvPr/>
        </p:nvSpPr>
        <p:spPr>
          <a:xfrm>
            <a:off x="193621" y="1485691"/>
            <a:ext cx="4460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ACF3E-5EA2-4906-92E5-57D64E82AE75}"/>
              </a:ext>
            </a:extLst>
          </p:cNvPr>
          <p:cNvSpPr txBox="1"/>
          <p:nvPr/>
        </p:nvSpPr>
        <p:spPr>
          <a:xfrm>
            <a:off x="360034" y="2457778"/>
            <a:ext cx="69551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76C96-CA92-407B-8C15-EDB3DA9F84C8}"/>
              </a:ext>
            </a:extLst>
          </p:cNvPr>
          <p:cNvSpPr/>
          <p:nvPr/>
        </p:nvSpPr>
        <p:spPr>
          <a:xfrm>
            <a:off x="360035" y="536687"/>
            <a:ext cx="534665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bắp cơ và tế bào cơ</a:t>
            </a:r>
          </a:p>
        </p:txBody>
      </p:sp>
    </p:spTree>
    <p:extLst>
      <p:ext uri="{BB962C8B-B14F-4D97-AF65-F5344CB8AC3E}">
        <p14:creationId xmlns:p14="http://schemas.microsoft.com/office/powerpoint/2010/main" val="2716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484" y="899139"/>
            <a:ext cx="7783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hệ cơ phát triển tốt?</a:t>
            </a:r>
          </a:p>
        </p:txBody>
      </p:sp>
      <p:pic>
        <p:nvPicPr>
          <p:cNvPr id="4102" name="Picture 6" descr="Káº¿t quáº£ hÃ¬nh áº£nh cho thá»©c Än giÃ u Äáº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6" y="1772630"/>
            <a:ext cx="4178456" cy="257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há»c sinh chÆ¡i ÄÃ¡ bÃ³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6" y="4346357"/>
            <a:ext cx="4035703" cy="23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há»c sinh há»c thá» dá»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82" y="1833040"/>
            <a:ext cx="4091213" cy="23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áº¿t quáº£ hÃ¬nh áº£nh cho há»c sinh há»c vÃ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9" y="4299219"/>
            <a:ext cx="4233966" cy="24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485" y="219218"/>
            <a:ext cx="8374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52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0424" y="1482174"/>
            <a:ext cx="60938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3315604" y="3285029"/>
            <a:ext cx="3090182" cy="498276"/>
          </a:xfrm>
          <a:custGeom>
            <a:avLst/>
            <a:gdLst>
              <a:gd name="connsiteX0" fmla="*/ 0 w 2623708"/>
              <a:gd name="connsiteY0" fmla="*/ 0 h 664368"/>
              <a:gd name="connsiteX1" fmla="*/ 2291524 w 2623708"/>
              <a:gd name="connsiteY1" fmla="*/ 0 h 664368"/>
              <a:gd name="connsiteX2" fmla="*/ 2623708 w 2623708"/>
              <a:gd name="connsiteY2" fmla="*/ 332184 h 664368"/>
              <a:gd name="connsiteX3" fmla="*/ 2291524 w 2623708"/>
              <a:gd name="connsiteY3" fmla="*/ 664368 h 664368"/>
              <a:gd name="connsiteX4" fmla="*/ 0 w 2623708"/>
              <a:gd name="connsiteY4" fmla="*/ 664368 h 664368"/>
              <a:gd name="connsiteX5" fmla="*/ 332184 w 2623708"/>
              <a:gd name="connsiteY5" fmla="*/ 332184 h 664368"/>
              <a:gd name="connsiteX6" fmla="*/ 0 w 2623708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708" h="664368">
                <a:moveTo>
                  <a:pt x="0" y="0"/>
                </a:moveTo>
                <a:lnTo>
                  <a:pt x="2291524" y="0"/>
                </a:lnTo>
                <a:lnTo>
                  <a:pt x="2623708" y="332184"/>
                </a:lnTo>
                <a:lnTo>
                  <a:pt x="2291524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998" tIns="11430" rIns="249138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bó cơ  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15605" y="3853064"/>
            <a:ext cx="2997868" cy="498276"/>
          </a:xfrm>
          <a:custGeom>
            <a:avLst/>
            <a:gdLst>
              <a:gd name="connsiteX0" fmla="*/ 0 w 2545329"/>
              <a:gd name="connsiteY0" fmla="*/ 0 h 664368"/>
              <a:gd name="connsiteX1" fmla="*/ 2213145 w 2545329"/>
              <a:gd name="connsiteY1" fmla="*/ 0 h 664368"/>
              <a:gd name="connsiteX2" fmla="*/ 2545329 w 2545329"/>
              <a:gd name="connsiteY2" fmla="*/ 332184 h 664368"/>
              <a:gd name="connsiteX3" fmla="*/ 2213145 w 2545329"/>
              <a:gd name="connsiteY3" fmla="*/ 664368 h 664368"/>
              <a:gd name="connsiteX4" fmla="*/ 0 w 2545329"/>
              <a:gd name="connsiteY4" fmla="*/ 664368 h 664368"/>
              <a:gd name="connsiteX5" fmla="*/ 332184 w 2545329"/>
              <a:gd name="connsiteY5" fmla="*/ 332184 h 664368"/>
              <a:gd name="connsiteX6" fmla="*/ 0 w 2545329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329" h="664368">
                <a:moveTo>
                  <a:pt x="0" y="0"/>
                </a:moveTo>
                <a:lnTo>
                  <a:pt x="2213145" y="0"/>
                </a:lnTo>
                <a:lnTo>
                  <a:pt x="2545329" y="332184"/>
                </a:lnTo>
                <a:lnTo>
                  <a:pt x="2213145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998" tIns="11430" rIns="249138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tơ cơ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15604" y="4421100"/>
            <a:ext cx="2874782" cy="498276"/>
          </a:xfrm>
          <a:custGeom>
            <a:avLst/>
            <a:gdLst>
              <a:gd name="connsiteX0" fmla="*/ 0 w 2440824"/>
              <a:gd name="connsiteY0" fmla="*/ 0 h 664368"/>
              <a:gd name="connsiteX1" fmla="*/ 2108640 w 2440824"/>
              <a:gd name="connsiteY1" fmla="*/ 0 h 664368"/>
              <a:gd name="connsiteX2" fmla="*/ 2440824 w 2440824"/>
              <a:gd name="connsiteY2" fmla="*/ 332184 h 664368"/>
              <a:gd name="connsiteX3" fmla="*/ 2108640 w 2440824"/>
              <a:gd name="connsiteY3" fmla="*/ 664368 h 664368"/>
              <a:gd name="connsiteX4" fmla="*/ 0 w 2440824"/>
              <a:gd name="connsiteY4" fmla="*/ 664368 h 664368"/>
              <a:gd name="connsiteX5" fmla="*/ 332184 w 2440824"/>
              <a:gd name="connsiteY5" fmla="*/ 332184 h 664368"/>
              <a:gd name="connsiteX6" fmla="*/ 0 w 2440824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0824" h="664368">
                <a:moveTo>
                  <a:pt x="0" y="0"/>
                </a:moveTo>
                <a:lnTo>
                  <a:pt x="2108640" y="0"/>
                </a:lnTo>
                <a:lnTo>
                  <a:pt x="2440824" y="332184"/>
                </a:lnTo>
                <a:lnTo>
                  <a:pt x="2108640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998" tIns="11430" rIns="249138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bắp cơ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315604" y="4989135"/>
            <a:ext cx="2861676" cy="498276"/>
          </a:xfrm>
          <a:custGeom>
            <a:avLst/>
            <a:gdLst>
              <a:gd name="connsiteX0" fmla="*/ 0 w 2429696"/>
              <a:gd name="connsiteY0" fmla="*/ 0 h 664368"/>
              <a:gd name="connsiteX1" fmla="*/ 2097512 w 2429696"/>
              <a:gd name="connsiteY1" fmla="*/ 0 h 664368"/>
              <a:gd name="connsiteX2" fmla="*/ 2429696 w 2429696"/>
              <a:gd name="connsiteY2" fmla="*/ 332184 h 664368"/>
              <a:gd name="connsiteX3" fmla="*/ 2097512 w 2429696"/>
              <a:gd name="connsiteY3" fmla="*/ 664368 h 664368"/>
              <a:gd name="connsiteX4" fmla="*/ 0 w 2429696"/>
              <a:gd name="connsiteY4" fmla="*/ 664368 h 664368"/>
              <a:gd name="connsiteX5" fmla="*/ 332184 w 2429696"/>
              <a:gd name="connsiteY5" fmla="*/ 332184 h 664368"/>
              <a:gd name="connsiteX6" fmla="*/ 0 w 2429696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9696" h="664368">
                <a:moveTo>
                  <a:pt x="0" y="0"/>
                </a:moveTo>
                <a:lnTo>
                  <a:pt x="2097512" y="0"/>
                </a:lnTo>
                <a:lnTo>
                  <a:pt x="2429696" y="332184"/>
                </a:lnTo>
                <a:lnTo>
                  <a:pt x="2097512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998" tIns="11430" rIns="249138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sợi cơ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5883" y="2144351"/>
            <a:ext cx="7517311" cy="8925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Chọn từ thích hợp để điền vào dấu ba chấm trong câu sau: Mỗi … là một tế bào cơ.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91" y="4919375"/>
            <a:ext cx="626984" cy="6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87" y="4390529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27" y="3799984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96" y="3251231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40688" y="946974"/>
            <a:ext cx="17997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35313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478711"/>
            <a:ext cx="9144000" cy="57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0423" y="1238588"/>
            <a:ext cx="742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5116" y="1758255"/>
            <a:ext cx="7328625" cy="83099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Khi nói về cơ chế co cơ, nhận định nào sau đây là đúng?</a:t>
            </a:r>
          </a:p>
        </p:txBody>
      </p:sp>
      <p:sp>
        <p:nvSpPr>
          <p:cNvPr id="6" name="Freeform 5"/>
          <p:cNvSpPr/>
          <p:nvPr/>
        </p:nvSpPr>
        <p:spPr>
          <a:xfrm>
            <a:off x="1275116" y="2717539"/>
            <a:ext cx="7420280" cy="717769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958" tIns="68581" rIns="128016" bIns="685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Khi cơ co, tơ cơ dày xuyên sâu vào vùng phân bố của tơ cơ mảnh làm cho tế bào cơ ngắn lại.</a:t>
            </a:r>
          </a:p>
        </p:txBody>
      </p:sp>
      <p:sp>
        <p:nvSpPr>
          <p:cNvPr id="7" name="Freeform 6"/>
          <p:cNvSpPr/>
          <p:nvPr/>
        </p:nvSpPr>
        <p:spPr>
          <a:xfrm>
            <a:off x="1275116" y="3563595"/>
            <a:ext cx="7420280" cy="717769"/>
          </a:xfrm>
          <a:custGeom>
            <a:avLst/>
            <a:gdLst>
              <a:gd name="connsiteX0" fmla="*/ 0 w 8456474"/>
              <a:gd name="connsiteY0" fmla="*/ 0 h 957023"/>
              <a:gd name="connsiteX1" fmla="*/ 7977963 w 8456474"/>
              <a:gd name="connsiteY1" fmla="*/ 0 h 957023"/>
              <a:gd name="connsiteX2" fmla="*/ 8456474 w 8456474"/>
              <a:gd name="connsiteY2" fmla="*/ 478512 h 957023"/>
              <a:gd name="connsiteX3" fmla="*/ 7977963 w 8456474"/>
              <a:gd name="connsiteY3" fmla="*/ 957023 h 957023"/>
              <a:gd name="connsiteX4" fmla="*/ 0 w 8456474"/>
              <a:gd name="connsiteY4" fmla="*/ 957023 h 957023"/>
              <a:gd name="connsiteX5" fmla="*/ 0 w 8456474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6474" h="957023">
                <a:moveTo>
                  <a:pt x="8456474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56474" y="1"/>
                </a:lnTo>
                <a:lnTo>
                  <a:pt x="8456474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958" tIns="68581" rIns="128016" bIns="685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Khi cơ co, tơ cơ dày xuyên sâu vào vùng phân bố của tơ cơ mảnh làm cho tế bào cơ dài ra.</a:t>
            </a:r>
          </a:p>
        </p:txBody>
      </p:sp>
      <p:sp>
        <p:nvSpPr>
          <p:cNvPr id="8" name="Freeform 7"/>
          <p:cNvSpPr/>
          <p:nvPr/>
        </p:nvSpPr>
        <p:spPr>
          <a:xfrm>
            <a:off x="1275116" y="4385479"/>
            <a:ext cx="7420280" cy="717768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958" tIns="68581" rIns="128016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Khi cơ co, tơ cơ mảnh xuyên sâu vào vùng phân bố của tơ cơ dày làm cho tế bào cơ dài ra.</a:t>
            </a:r>
          </a:p>
        </p:txBody>
      </p:sp>
      <p:sp>
        <p:nvSpPr>
          <p:cNvPr id="9" name="Freeform 8"/>
          <p:cNvSpPr/>
          <p:nvPr/>
        </p:nvSpPr>
        <p:spPr>
          <a:xfrm>
            <a:off x="1275116" y="5260528"/>
            <a:ext cx="7420280" cy="717768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958" tIns="68581" rIns="128016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Khi cơ co, tơ cơ mảnh xuyên sâu vào vùng phân bố của tơ cơ dày làm cho tế bào cơ ngắn lại.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2" y="5195766"/>
            <a:ext cx="626984" cy="6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9" y="2784817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1" y="3645940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0" y="4463440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06396" y="512401"/>
            <a:ext cx="17997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3274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0423" y="1521904"/>
            <a:ext cx="60938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Diamond 4"/>
          <p:cNvSpPr/>
          <p:nvPr/>
        </p:nvSpPr>
        <p:spPr>
          <a:xfrm>
            <a:off x="2083528" y="2454186"/>
            <a:ext cx="4927961" cy="3350623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093413" y="2852844"/>
            <a:ext cx="2322882" cy="1306742"/>
          </a:xfrm>
          <a:custGeom>
            <a:avLst/>
            <a:gdLst>
              <a:gd name="connsiteX0" fmla="*/ 0 w 2395207"/>
              <a:gd name="connsiteY0" fmla="*/ 290393 h 1742323"/>
              <a:gd name="connsiteX1" fmla="*/ 290393 w 2395207"/>
              <a:gd name="connsiteY1" fmla="*/ 0 h 1742323"/>
              <a:gd name="connsiteX2" fmla="*/ 2104814 w 2395207"/>
              <a:gd name="connsiteY2" fmla="*/ 0 h 1742323"/>
              <a:gd name="connsiteX3" fmla="*/ 2395207 w 2395207"/>
              <a:gd name="connsiteY3" fmla="*/ 290393 h 1742323"/>
              <a:gd name="connsiteX4" fmla="*/ 2395207 w 2395207"/>
              <a:gd name="connsiteY4" fmla="*/ 1451930 h 1742323"/>
              <a:gd name="connsiteX5" fmla="*/ 2104814 w 2395207"/>
              <a:gd name="connsiteY5" fmla="*/ 1742323 h 1742323"/>
              <a:gd name="connsiteX6" fmla="*/ 290393 w 2395207"/>
              <a:gd name="connsiteY6" fmla="*/ 1742323 h 1742323"/>
              <a:gd name="connsiteX7" fmla="*/ 0 w 2395207"/>
              <a:gd name="connsiteY7" fmla="*/ 1451930 h 1742323"/>
              <a:gd name="connsiteX8" fmla="*/ 0 w 2395207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207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104814" y="0"/>
                </a:lnTo>
                <a:cubicBezTo>
                  <a:pt x="2265194" y="0"/>
                  <a:pt x="2395207" y="130013"/>
                  <a:pt x="2395207" y="290393"/>
                </a:cubicBezTo>
                <a:lnTo>
                  <a:pt x="2395207" y="1451930"/>
                </a:lnTo>
                <a:cubicBezTo>
                  <a:pt x="2395207" y="1612310"/>
                  <a:pt x="2265194" y="1742323"/>
                  <a:pt x="2104814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370" tIns="132370" rIns="132370" bIns="13237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Hình cầu      </a:t>
            </a:r>
          </a:p>
        </p:txBody>
      </p:sp>
      <p:sp>
        <p:nvSpPr>
          <p:cNvPr id="7" name="Freeform 6"/>
          <p:cNvSpPr/>
          <p:nvPr/>
        </p:nvSpPr>
        <p:spPr>
          <a:xfrm>
            <a:off x="4721807" y="2852844"/>
            <a:ext cx="2348229" cy="1306742"/>
          </a:xfrm>
          <a:custGeom>
            <a:avLst/>
            <a:gdLst>
              <a:gd name="connsiteX0" fmla="*/ 0 w 2421342"/>
              <a:gd name="connsiteY0" fmla="*/ 290393 h 1742323"/>
              <a:gd name="connsiteX1" fmla="*/ 290393 w 2421342"/>
              <a:gd name="connsiteY1" fmla="*/ 0 h 1742323"/>
              <a:gd name="connsiteX2" fmla="*/ 2130949 w 2421342"/>
              <a:gd name="connsiteY2" fmla="*/ 0 h 1742323"/>
              <a:gd name="connsiteX3" fmla="*/ 2421342 w 2421342"/>
              <a:gd name="connsiteY3" fmla="*/ 290393 h 1742323"/>
              <a:gd name="connsiteX4" fmla="*/ 2421342 w 2421342"/>
              <a:gd name="connsiteY4" fmla="*/ 1451930 h 1742323"/>
              <a:gd name="connsiteX5" fmla="*/ 2130949 w 2421342"/>
              <a:gd name="connsiteY5" fmla="*/ 1742323 h 1742323"/>
              <a:gd name="connsiteX6" fmla="*/ 290393 w 2421342"/>
              <a:gd name="connsiteY6" fmla="*/ 1742323 h 1742323"/>
              <a:gd name="connsiteX7" fmla="*/ 0 w 2421342"/>
              <a:gd name="connsiteY7" fmla="*/ 1451930 h 1742323"/>
              <a:gd name="connsiteX8" fmla="*/ 0 w 242134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34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130949" y="0"/>
                </a:lnTo>
                <a:cubicBezTo>
                  <a:pt x="2291329" y="0"/>
                  <a:pt x="2421342" y="130013"/>
                  <a:pt x="2421342" y="290393"/>
                </a:cubicBezTo>
                <a:lnTo>
                  <a:pt x="2421342" y="1451930"/>
                </a:lnTo>
                <a:cubicBezTo>
                  <a:pt x="2421342" y="1612310"/>
                  <a:pt x="2291329" y="1742323"/>
                  <a:pt x="213094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370" tIns="132370" rIns="132370" bIns="13237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Hình trụ</a:t>
            </a:r>
          </a:p>
        </p:txBody>
      </p:sp>
      <p:sp>
        <p:nvSpPr>
          <p:cNvPr id="8" name="Freeform 7"/>
          <p:cNvSpPr/>
          <p:nvPr/>
        </p:nvSpPr>
        <p:spPr>
          <a:xfrm>
            <a:off x="2121491" y="4236650"/>
            <a:ext cx="2299263" cy="1306742"/>
          </a:xfrm>
          <a:custGeom>
            <a:avLst/>
            <a:gdLst>
              <a:gd name="connsiteX0" fmla="*/ 0 w 2290702"/>
              <a:gd name="connsiteY0" fmla="*/ 290393 h 1742323"/>
              <a:gd name="connsiteX1" fmla="*/ 290393 w 2290702"/>
              <a:gd name="connsiteY1" fmla="*/ 0 h 1742323"/>
              <a:gd name="connsiteX2" fmla="*/ 2000309 w 2290702"/>
              <a:gd name="connsiteY2" fmla="*/ 0 h 1742323"/>
              <a:gd name="connsiteX3" fmla="*/ 2290702 w 2290702"/>
              <a:gd name="connsiteY3" fmla="*/ 290393 h 1742323"/>
              <a:gd name="connsiteX4" fmla="*/ 2290702 w 2290702"/>
              <a:gd name="connsiteY4" fmla="*/ 1451930 h 1742323"/>
              <a:gd name="connsiteX5" fmla="*/ 2000309 w 2290702"/>
              <a:gd name="connsiteY5" fmla="*/ 1742323 h 1742323"/>
              <a:gd name="connsiteX6" fmla="*/ 290393 w 2290702"/>
              <a:gd name="connsiteY6" fmla="*/ 1742323 h 1742323"/>
              <a:gd name="connsiteX7" fmla="*/ 0 w 2290702"/>
              <a:gd name="connsiteY7" fmla="*/ 1451930 h 1742323"/>
              <a:gd name="connsiteX8" fmla="*/ 0 w 229070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70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000309" y="0"/>
                </a:lnTo>
                <a:cubicBezTo>
                  <a:pt x="2160689" y="0"/>
                  <a:pt x="2290702" y="130013"/>
                  <a:pt x="2290702" y="290393"/>
                </a:cubicBezTo>
                <a:lnTo>
                  <a:pt x="2290702" y="1451930"/>
                </a:lnTo>
                <a:cubicBezTo>
                  <a:pt x="2290702" y="1612310"/>
                  <a:pt x="2160689" y="1742323"/>
                  <a:pt x="200030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370" tIns="132370" rIns="132370" bIns="13237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Hình đĩa      </a:t>
            </a:r>
          </a:p>
        </p:txBody>
      </p:sp>
      <p:sp>
        <p:nvSpPr>
          <p:cNvPr id="9" name="Freeform 8"/>
          <p:cNvSpPr/>
          <p:nvPr/>
        </p:nvSpPr>
        <p:spPr>
          <a:xfrm>
            <a:off x="4732979" y="4236650"/>
            <a:ext cx="2221534" cy="1306742"/>
          </a:xfrm>
          <a:custGeom>
            <a:avLst/>
            <a:gdLst>
              <a:gd name="connsiteX0" fmla="*/ 0 w 2290702"/>
              <a:gd name="connsiteY0" fmla="*/ 290393 h 1742323"/>
              <a:gd name="connsiteX1" fmla="*/ 290393 w 2290702"/>
              <a:gd name="connsiteY1" fmla="*/ 0 h 1742323"/>
              <a:gd name="connsiteX2" fmla="*/ 2000309 w 2290702"/>
              <a:gd name="connsiteY2" fmla="*/ 0 h 1742323"/>
              <a:gd name="connsiteX3" fmla="*/ 2290702 w 2290702"/>
              <a:gd name="connsiteY3" fmla="*/ 290393 h 1742323"/>
              <a:gd name="connsiteX4" fmla="*/ 2290702 w 2290702"/>
              <a:gd name="connsiteY4" fmla="*/ 1451930 h 1742323"/>
              <a:gd name="connsiteX5" fmla="*/ 2000309 w 2290702"/>
              <a:gd name="connsiteY5" fmla="*/ 1742323 h 1742323"/>
              <a:gd name="connsiteX6" fmla="*/ 290393 w 2290702"/>
              <a:gd name="connsiteY6" fmla="*/ 1742323 h 1742323"/>
              <a:gd name="connsiteX7" fmla="*/ 0 w 2290702"/>
              <a:gd name="connsiteY7" fmla="*/ 1451930 h 1742323"/>
              <a:gd name="connsiteX8" fmla="*/ 0 w 229070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70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000309" y="0"/>
                </a:lnTo>
                <a:cubicBezTo>
                  <a:pt x="2160689" y="0"/>
                  <a:pt x="2290702" y="130013"/>
                  <a:pt x="2290702" y="290393"/>
                </a:cubicBezTo>
                <a:lnTo>
                  <a:pt x="2290702" y="1451930"/>
                </a:lnTo>
                <a:cubicBezTo>
                  <a:pt x="2290702" y="1612310"/>
                  <a:pt x="2160689" y="1742323"/>
                  <a:pt x="200030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370" tIns="132370" rIns="132370" bIns="13237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Hình thoi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4682" y="2005611"/>
            <a:ext cx="6969398" cy="49244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Bắp cơ vân có hình dạng như thế nào?</a:t>
            </a:r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62" y="4498970"/>
            <a:ext cx="626984" cy="6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34" y="3162028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33" y="4617817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29" y="3143910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40688" y="946974"/>
            <a:ext cx="17997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602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0423" y="1551296"/>
            <a:ext cx="60938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472582" y="1895736"/>
            <a:ext cx="5143500" cy="408543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1299754" y="1972970"/>
            <a:ext cx="6279146" cy="731341"/>
          </a:xfrm>
          <a:custGeom>
            <a:avLst/>
            <a:gdLst>
              <a:gd name="connsiteX0" fmla="*/ 0 w 6494690"/>
              <a:gd name="connsiteY0" fmla="*/ 162523 h 975121"/>
              <a:gd name="connsiteX1" fmla="*/ 162523 w 6494690"/>
              <a:gd name="connsiteY1" fmla="*/ 0 h 975121"/>
              <a:gd name="connsiteX2" fmla="*/ 6332167 w 6494690"/>
              <a:gd name="connsiteY2" fmla="*/ 0 h 975121"/>
              <a:gd name="connsiteX3" fmla="*/ 6494690 w 6494690"/>
              <a:gd name="connsiteY3" fmla="*/ 162523 h 975121"/>
              <a:gd name="connsiteX4" fmla="*/ 6494690 w 6494690"/>
              <a:gd name="connsiteY4" fmla="*/ 812598 h 975121"/>
              <a:gd name="connsiteX5" fmla="*/ 6332167 w 6494690"/>
              <a:gd name="connsiteY5" fmla="*/ 975121 h 975121"/>
              <a:gd name="connsiteX6" fmla="*/ 162523 w 6494690"/>
              <a:gd name="connsiteY6" fmla="*/ 975121 h 975121"/>
              <a:gd name="connsiteX7" fmla="*/ 0 w 6494690"/>
              <a:gd name="connsiteY7" fmla="*/ 812598 h 975121"/>
              <a:gd name="connsiteX8" fmla="*/ 0 w 649469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69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6332167" y="0"/>
                </a:lnTo>
                <a:cubicBezTo>
                  <a:pt x="6421926" y="0"/>
                  <a:pt x="6494690" y="72764"/>
                  <a:pt x="6494690" y="162523"/>
                </a:cubicBezTo>
                <a:lnTo>
                  <a:pt x="6494690" y="812598"/>
                </a:lnTo>
                <a:cubicBezTo>
                  <a:pt x="6494690" y="902357"/>
                  <a:pt x="6421926" y="975121"/>
                  <a:pt x="633216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711" tIns="115711" rIns="115711" bIns="115711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Cơ có hai tính chất cơ bản, đó là</a:t>
            </a:r>
          </a:p>
        </p:txBody>
      </p:sp>
      <p:sp>
        <p:nvSpPr>
          <p:cNvPr id="7" name="Freeform 6"/>
          <p:cNvSpPr/>
          <p:nvPr/>
        </p:nvSpPr>
        <p:spPr>
          <a:xfrm>
            <a:off x="2632014" y="2752721"/>
            <a:ext cx="3879972" cy="73134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2598923"/>
              <a:satOff val="-11992"/>
              <a:lumOff val="44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281" tIns="104281" rIns="104281" bIns="1042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 và dãn.</a:t>
            </a:r>
          </a:p>
        </p:txBody>
      </p:sp>
      <p:sp>
        <p:nvSpPr>
          <p:cNvPr id="8" name="Freeform 7"/>
          <p:cNvSpPr/>
          <p:nvPr/>
        </p:nvSpPr>
        <p:spPr>
          <a:xfrm>
            <a:off x="2632014" y="3575480"/>
            <a:ext cx="3879972" cy="73134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281" tIns="104281" rIns="104281" bIns="1042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gấp và duỗi.</a:t>
            </a:r>
          </a:p>
        </p:txBody>
      </p:sp>
      <p:sp>
        <p:nvSpPr>
          <p:cNvPr id="9" name="Freeform 8"/>
          <p:cNvSpPr/>
          <p:nvPr/>
        </p:nvSpPr>
        <p:spPr>
          <a:xfrm>
            <a:off x="2632014" y="4398239"/>
            <a:ext cx="3879972" cy="73134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7796769"/>
              <a:satOff val="-35976"/>
              <a:lumOff val="13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281" tIns="104281" rIns="104281" bIns="1042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phồng và xẹp.</a:t>
            </a:r>
          </a:p>
        </p:txBody>
      </p:sp>
      <p:sp>
        <p:nvSpPr>
          <p:cNvPr id="10" name="Freeform 9"/>
          <p:cNvSpPr/>
          <p:nvPr/>
        </p:nvSpPr>
        <p:spPr>
          <a:xfrm>
            <a:off x="2632014" y="5220998"/>
            <a:ext cx="3879972" cy="73134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281" tIns="104281" rIns="104281" bIns="10428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kéo và đẩy.</a:t>
            </a:r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10" y="2804995"/>
            <a:ext cx="626984" cy="6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82" y="3656499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41" y="4479259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1" y="5302018"/>
            <a:ext cx="557113" cy="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40688" y="946974"/>
            <a:ext cx="17997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4330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0423" y="1502310"/>
            <a:ext cx="60938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1624789" y="2194807"/>
            <a:ext cx="5392228" cy="464539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983" tIns="68581" rIns="128016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Trong tế bào cơ, đĩa tối là</a:t>
            </a:r>
          </a:p>
        </p:txBody>
      </p:sp>
      <p:sp>
        <p:nvSpPr>
          <p:cNvPr id="6" name="Freeform 5"/>
          <p:cNvSpPr/>
          <p:nvPr/>
        </p:nvSpPr>
        <p:spPr>
          <a:xfrm>
            <a:off x="1328703" y="2781598"/>
            <a:ext cx="7213688" cy="464539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983" tIns="68581" rIns="128016" bIns="68581" numCol="1" spcCol="1270" anchor="ctr" anchorCtr="0">
            <a:no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phần chỉ có tơ cơ mảnh</a:t>
            </a:r>
          </a:p>
        </p:txBody>
      </p:sp>
      <p:sp>
        <p:nvSpPr>
          <p:cNvPr id="7" name="Freeform 6"/>
          <p:cNvSpPr/>
          <p:nvPr/>
        </p:nvSpPr>
        <p:spPr>
          <a:xfrm>
            <a:off x="1328703" y="3372634"/>
            <a:ext cx="7213688" cy="464538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983" tIns="68580" rIns="128016" bIns="68581" numCol="1" spcCol="1270" anchor="ctr" anchorCtr="0">
            <a:no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phần chỉ có tơ cơ dày</a:t>
            </a:r>
          </a:p>
        </p:txBody>
      </p:sp>
      <p:sp>
        <p:nvSpPr>
          <p:cNvPr id="8" name="Freeform 7"/>
          <p:cNvSpPr/>
          <p:nvPr/>
        </p:nvSpPr>
        <p:spPr>
          <a:xfrm>
            <a:off x="1328703" y="3963670"/>
            <a:ext cx="7213688" cy="464538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983" tIns="68581" rIns="128016" bIns="68580" numCol="1" spcCol="1270" anchor="ctr" anchorCtr="0">
            <a:no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phần tơ cơ mảnh xen kẽ với tơ cơ dày</a:t>
            </a:r>
          </a:p>
        </p:txBody>
      </p:sp>
      <p:sp>
        <p:nvSpPr>
          <p:cNvPr id="9" name="Freeform 8"/>
          <p:cNvSpPr/>
          <p:nvPr/>
        </p:nvSpPr>
        <p:spPr>
          <a:xfrm>
            <a:off x="1328703" y="4554707"/>
            <a:ext cx="7213688" cy="464538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983" tIns="68581" rIns="128016" bIns="68580" numCol="1" spcCol="1270" anchor="ctr" anchorCtr="0">
            <a:no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 phần tơ cơ nằm trong một tế bào cơ (sợi cơ).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0" y="3910853"/>
            <a:ext cx="491758" cy="4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9" y="3347035"/>
            <a:ext cx="489686" cy="5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70" y="2749815"/>
            <a:ext cx="489686" cy="5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6" y="4529107"/>
            <a:ext cx="489686" cy="5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40688" y="946974"/>
            <a:ext cx="17997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3304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1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0635" y="1590835"/>
            <a:ext cx="689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723175" y="2058167"/>
            <a:ext cx="7983684" cy="773975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54" tIns="98954" rIns="98954" bIns="989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Cơ sẽ bị duỗi tối đa trong trường hợp nào dưới đây?</a:t>
            </a:r>
          </a:p>
        </p:txBody>
      </p:sp>
      <p:sp>
        <p:nvSpPr>
          <p:cNvPr id="6" name="Freeform 5"/>
          <p:cNvSpPr/>
          <p:nvPr/>
        </p:nvSpPr>
        <p:spPr>
          <a:xfrm>
            <a:off x="678643" y="3002822"/>
            <a:ext cx="1531422" cy="1691472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54" tIns="98954" rIns="98954" bIns="989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Mỏi cơ</a:t>
            </a:r>
          </a:p>
        </p:txBody>
      </p:sp>
      <p:sp>
        <p:nvSpPr>
          <p:cNvPr id="7" name="Freeform 6"/>
          <p:cNvSpPr/>
          <p:nvPr/>
        </p:nvSpPr>
        <p:spPr>
          <a:xfrm>
            <a:off x="2379159" y="3764986"/>
            <a:ext cx="381888" cy="212694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438" rIns="65957" bIns="51438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06960" y="3002822"/>
            <a:ext cx="1557568" cy="1691472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54" tIns="98954" rIns="98954" bIns="989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Liệt cơ</a:t>
            </a:r>
          </a:p>
        </p:txBody>
      </p:sp>
      <p:sp>
        <p:nvSpPr>
          <p:cNvPr id="9" name="Freeform 8"/>
          <p:cNvSpPr/>
          <p:nvPr/>
        </p:nvSpPr>
        <p:spPr>
          <a:xfrm>
            <a:off x="4490984" y="3749402"/>
            <a:ext cx="358039" cy="223388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438" rIns="65957" bIns="51438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77378" y="3002822"/>
            <a:ext cx="1795758" cy="1691472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54" tIns="98954" rIns="98954" bIns="989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Viêm cơ</a:t>
            </a:r>
          </a:p>
        </p:txBody>
      </p:sp>
      <p:sp>
        <p:nvSpPr>
          <p:cNvPr id="11" name="Freeform 10"/>
          <p:cNvSpPr/>
          <p:nvPr/>
        </p:nvSpPr>
        <p:spPr>
          <a:xfrm>
            <a:off x="6770584" y="3723821"/>
            <a:ext cx="415402" cy="242047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438" rIns="65957" bIns="51438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235120" y="3025597"/>
            <a:ext cx="1678653" cy="1691472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954" tIns="98954" rIns="98954" bIns="989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Xơ cơ</a:t>
            </a:r>
          </a:p>
        </p:txBody>
      </p:sp>
      <p:pic>
        <p:nvPicPr>
          <p:cNvPr id="13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07" y="4782468"/>
            <a:ext cx="950323" cy="9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35" y="4831453"/>
            <a:ext cx="881743" cy="9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50" y="4828017"/>
            <a:ext cx="881743" cy="9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57" y="4840057"/>
            <a:ext cx="881743" cy="9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740688" y="946974"/>
            <a:ext cx="17997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0044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0423" y="1502310"/>
            <a:ext cx="60938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1515292" y="2110400"/>
            <a:ext cx="5749108" cy="700595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780" tIns="102780" rIns="102780" bIns="1027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Trong cử động gập cánh tay, các cơ ở hai bên cánh tay sẽ</a:t>
            </a:r>
          </a:p>
        </p:txBody>
      </p:sp>
      <p:sp>
        <p:nvSpPr>
          <p:cNvPr id="6" name="Freeform 5"/>
          <p:cNvSpPr/>
          <p:nvPr/>
        </p:nvSpPr>
        <p:spPr>
          <a:xfrm>
            <a:off x="3259182" y="2820792"/>
            <a:ext cx="3273697" cy="700595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780" tIns="102780" rIns="102780" bIns="1027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3259182" y="3529370"/>
            <a:ext cx="3273697" cy="700595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780" tIns="102780" rIns="102780" bIns="1027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co duỗi đối kháng.</a:t>
            </a:r>
          </a:p>
        </p:txBody>
      </p:sp>
      <p:sp>
        <p:nvSpPr>
          <p:cNvPr id="8" name="Freeform 7"/>
          <p:cNvSpPr/>
          <p:nvPr/>
        </p:nvSpPr>
        <p:spPr>
          <a:xfrm>
            <a:off x="3259182" y="4237949"/>
            <a:ext cx="3273697" cy="700595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780" tIns="102780" rIns="102780" bIns="1027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cùng co.</a:t>
            </a:r>
          </a:p>
        </p:txBody>
      </p:sp>
      <p:sp>
        <p:nvSpPr>
          <p:cNvPr id="9" name="Freeform 8"/>
          <p:cNvSpPr/>
          <p:nvPr/>
        </p:nvSpPr>
        <p:spPr>
          <a:xfrm>
            <a:off x="3259182" y="4946527"/>
            <a:ext cx="3273697" cy="700595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780" tIns="102780" rIns="102780" bIns="1027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cùng duỗi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45" y="3521386"/>
            <a:ext cx="701138" cy="7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8" y="2897317"/>
            <a:ext cx="595412" cy="6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8" y="4280204"/>
            <a:ext cx="595412" cy="6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8" y="4992503"/>
            <a:ext cx="595412" cy="6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40688" y="946974"/>
            <a:ext cx="17997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10565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há» cÆ¡ ngÆ°á»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F6F5"/>
              </a:clrFrom>
              <a:clrTo>
                <a:srgbClr val="ED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9" y="857250"/>
            <a:ext cx="73097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5040" y="935628"/>
            <a:ext cx="2380706" cy="506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356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98308" y="1240593"/>
            <a:ext cx="6633560" cy="5143499"/>
            <a:chOff x="3731123" y="772733"/>
            <a:chExt cx="8844747" cy="6857999"/>
          </a:xfrm>
        </p:grpSpPr>
        <p:pic>
          <p:nvPicPr>
            <p:cNvPr id="2" name="Picture 2" descr="Káº¿t quáº£ hÃ¬nh áº£nh cho co vÃ¢n cÆ¡ tim cÆ¡ trÆ¡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51" y="772733"/>
              <a:ext cx="8583419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31123" y="6334780"/>
              <a:ext cx="572153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loại cơ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44475" y="351870"/>
            <a:ext cx="7008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58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96725" y="224811"/>
            <a:ext cx="4602174" cy="6408378"/>
            <a:chOff x="3866607" y="-1"/>
            <a:chExt cx="5318786" cy="7716463"/>
          </a:xfrm>
        </p:grpSpPr>
        <p:pic>
          <p:nvPicPr>
            <p:cNvPr id="1028" name="Picture 4" descr="Káº¿t quáº£ hÃ¬nh áº£nh cho cÃ¡c dáº¡ng cÆ¡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607" y="-1"/>
              <a:ext cx="5318786" cy="771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14800" y="5042263"/>
              <a:ext cx="1058091" cy="52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05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579" y="183048"/>
            <a:ext cx="3774438" cy="50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29" y="183048"/>
            <a:ext cx="2319696" cy="51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452" y="5355309"/>
            <a:ext cx="441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F8082-FAAF-43D7-9762-649E038E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8" y="1230712"/>
            <a:ext cx="8072972" cy="5213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48296-B345-4869-8E35-5AC178BB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0" y="151509"/>
            <a:ext cx="1000125" cy="76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576C96-CA92-407B-8C15-EDB3DA9F84C8}"/>
              </a:ext>
            </a:extLst>
          </p:cNvPr>
          <p:cNvSpPr/>
          <p:nvPr/>
        </p:nvSpPr>
        <p:spPr>
          <a:xfrm>
            <a:off x="204295" y="313903"/>
            <a:ext cx="534665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bắp cơ và tế bào cơ</a:t>
            </a:r>
          </a:p>
        </p:txBody>
      </p:sp>
    </p:spTree>
    <p:extLst>
      <p:ext uri="{BB962C8B-B14F-4D97-AF65-F5344CB8AC3E}">
        <p14:creationId xmlns:p14="http://schemas.microsoft.com/office/powerpoint/2010/main" val="6291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F8082-FAAF-43D7-9762-649E038E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1" y="1078921"/>
            <a:ext cx="4225159" cy="4225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48296-B345-4869-8E35-5AC178BB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6" y="214160"/>
            <a:ext cx="1000125" cy="76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A47BB9-087D-44CC-A3F4-2A0A5D4A4642}"/>
              </a:ext>
            </a:extLst>
          </p:cNvPr>
          <p:cNvSpPr/>
          <p:nvPr/>
        </p:nvSpPr>
        <p:spPr>
          <a:xfrm>
            <a:off x="200063" y="1238976"/>
            <a:ext cx="446028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spc="8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Bắp cơ gồm nhiều bó cơ, bó cơ gồm nhiều sợi cơ (tế bào cơ).</a:t>
            </a:r>
          </a:p>
          <a:p>
            <a:pPr algn="just"/>
            <a:r>
              <a:rPr lang="en-US" sz="3200" spc="8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Sợi cơ gồm tơ cơ, tơ cơ có 2 loại là tơ cơ mảnh và tơ cơ dày xếp xen kẽ nhau.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76C96-CA92-407B-8C15-EDB3DA9F84C8}"/>
              </a:ext>
            </a:extLst>
          </p:cNvPr>
          <p:cNvSpPr/>
          <p:nvPr/>
        </p:nvSpPr>
        <p:spPr>
          <a:xfrm>
            <a:off x="200063" y="314314"/>
            <a:ext cx="534665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bắp cơ và tế bào cơ</a:t>
            </a:r>
          </a:p>
        </p:txBody>
      </p:sp>
    </p:spTree>
    <p:extLst>
      <p:ext uri="{BB962C8B-B14F-4D97-AF65-F5344CB8AC3E}">
        <p14:creationId xmlns:p14="http://schemas.microsoft.com/office/powerpoint/2010/main" val="236191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76C96-CA92-407B-8C15-EDB3DA9F84C8}"/>
              </a:ext>
            </a:extLst>
          </p:cNvPr>
          <p:cNvSpPr/>
          <p:nvPr/>
        </p:nvSpPr>
        <p:spPr>
          <a:xfrm>
            <a:off x="200063" y="314314"/>
            <a:ext cx="534665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bắp cơ và tế bào cơ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63" y="1044893"/>
            <a:ext cx="3932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92CF18-E884-4B2B-A6C6-99132919C7FD}"/>
              </a:ext>
            </a:extLst>
          </p:cNvPr>
          <p:cNvGrpSpPr/>
          <p:nvPr/>
        </p:nvGrpSpPr>
        <p:grpSpPr>
          <a:xfrm>
            <a:off x="1074057" y="1753566"/>
            <a:ext cx="6995886" cy="4811649"/>
            <a:chOff x="248194" y="-1"/>
            <a:chExt cx="8644535" cy="7084269"/>
          </a:xfrm>
        </p:grpSpPr>
        <p:pic>
          <p:nvPicPr>
            <p:cNvPr id="8" name="Picture 2" descr="HÃ¬nh áº£nh cÃ³ liÃªn quan">
              <a:extLst>
                <a:ext uri="{FF2B5EF4-FFF2-40B4-BE49-F238E27FC236}">
                  <a16:creationId xmlns:a16="http://schemas.microsoft.com/office/drawing/2014/main" id="{B1B4F25B-857B-4250-AB86-940C5A828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4" y="-1"/>
              <a:ext cx="8644535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45C907-4F3E-4196-AF51-A1A886EB1058}"/>
                </a:ext>
              </a:extLst>
            </p:cNvPr>
            <p:cNvSpPr txBox="1"/>
            <p:nvPr/>
          </p:nvSpPr>
          <p:spPr>
            <a:xfrm>
              <a:off x="2099151" y="6209040"/>
              <a:ext cx="5009221" cy="8752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sự co cơ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01C3A0-8305-4082-B015-334E65F2A752}"/>
                </a:ext>
              </a:extLst>
            </p:cNvPr>
            <p:cNvSpPr txBox="1"/>
            <p:nvPr/>
          </p:nvSpPr>
          <p:spPr>
            <a:xfrm>
              <a:off x="3761880" y="2091183"/>
              <a:ext cx="1956357" cy="11669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0070C0"/>
                  </a:solidFill>
                </a:rPr>
                <a:t>Dây thần kinh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E5945D-C33D-4560-B9EE-558FCE4CDBC0}"/>
                </a:ext>
              </a:extLst>
            </p:cNvPr>
            <p:cNvSpPr txBox="1"/>
            <p:nvPr/>
          </p:nvSpPr>
          <p:spPr>
            <a:xfrm>
              <a:off x="6596614" y="2950885"/>
              <a:ext cx="1060999" cy="15559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Cơ cẳng chân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1C843A-55B9-4172-B267-5C4283E66BC6}"/>
                </a:ext>
              </a:extLst>
            </p:cNvPr>
            <p:cNvSpPr txBox="1"/>
            <p:nvPr/>
          </p:nvSpPr>
          <p:spPr>
            <a:xfrm>
              <a:off x="3650847" y="5163472"/>
              <a:ext cx="2178425" cy="6807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0070C0"/>
                  </a:solidFill>
                </a:rPr>
                <a:t>Cần ghi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AE23D1-5B02-44CF-8587-9BE5FF203143}"/>
                </a:ext>
              </a:extLst>
            </p:cNvPr>
            <p:cNvSpPr txBox="1"/>
            <p:nvPr/>
          </p:nvSpPr>
          <p:spPr>
            <a:xfrm>
              <a:off x="7108372" y="5347941"/>
              <a:ext cx="1406087" cy="11669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0070C0"/>
                  </a:solidFill>
                </a:rPr>
                <a:t>Đối trọng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6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F8082-FAAF-43D7-9762-649E038E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1" y="1078921"/>
            <a:ext cx="4225159" cy="4225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48296-B345-4869-8E35-5AC178BB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6" y="214160"/>
            <a:ext cx="1000125" cy="76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A47BB9-087D-44CC-A3F4-2A0A5D4A4642}"/>
              </a:ext>
            </a:extLst>
          </p:cNvPr>
          <p:cNvSpPr/>
          <p:nvPr/>
        </p:nvSpPr>
        <p:spPr>
          <a:xfrm>
            <a:off x="200063" y="1238976"/>
            <a:ext cx="446028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spc="8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Bắp cơ gồm nhiều bó cơ, bó cơ gồm nhiều sợi cơ (tế bào cơ).</a:t>
            </a:r>
          </a:p>
          <a:p>
            <a:pPr algn="just"/>
            <a:r>
              <a:rPr lang="en-US" sz="3200" spc="8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Sợi cơ gồm tơ cơ, tơ cơ có 2 loại là tơ cơ mảnh và tơ cơ dày xếp xen kẽ nhau.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76C96-CA92-407B-8C15-EDB3DA9F84C8}"/>
              </a:ext>
            </a:extLst>
          </p:cNvPr>
          <p:cNvSpPr/>
          <p:nvPr/>
        </p:nvSpPr>
        <p:spPr>
          <a:xfrm>
            <a:off x="200063" y="314314"/>
            <a:ext cx="534665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bắp cơ và tế bào cơ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027CA-F471-4009-B2CA-6B4D444196E6}"/>
              </a:ext>
            </a:extLst>
          </p:cNvPr>
          <p:cNvSpPr txBox="1"/>
          <p:nvPr/>
        </p:nvSpPr>
        <p:spPr>
          <a:xfrm>
            <a:off x="458557" y="4888581"/>
            <a:ext cx="4460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9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 build="p"/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1129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xuan thuy</cp:lastModifiedBy>
  <cp:revision>101</cp:revision>
  <dcterms:created xsi:type="dcterms:W3CDTF">2020-09-28T03:54:30Z</dcterms:created>
  <dcterms:modified xsi:type="dcterms:W3CDTF">2021-08-22T13:36:56Z</dcterms:modified>
</cp:coreProperties>
</file>